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305" r:id="rId3"/>
    <p:sldId id="316" r:id="rId4"/>
    <p:sldId id="307" r:id="rId5"/>
    <p:sldId id="308" r:id="rId6"/>
    <p:sldId id="309" r:id="rId7"/>
    <p:sldId id="310" r:id="rId8"/>
    <p:sldId id="311" r:id="rId9"/>
    <p:sldId id="313" r:id="rId10"/>
    <p:sldId id="314" r:id="rId11"/>
    <p:sldId id="315" r:id="rId12"/>
    <p:sldId id="301" r:id="rId13"/>
    <p:sldId id="293" r:id="rId14"/>
    <p:sldId id="300" r:id="rId15"/>
    <p:sldId id="295" r:id="rId16"/>
    <p:sldId id="297" r:id="rId17"/>
    <p:sldId id="304" r:id="rId18"/>
    <p:sldId id="302" r:id="rId19"/>
    <p:sldId id="291" r:id="rId20"/>
    <p:sldId id="286" r:id="rId21"/>
    <p:sldId id="294" r:id="rId22"/>
    <p:sldId id="289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71"/>
  </p:normalViewPr>
  <p:slideViewPr>
    <p:cSldViewPr>
      <p:cViewPr>
        <p:scale>
          <a:sx n="100" d="100"/>
          <a:sy n="100" d="100"/>
        </p:scale>
        <p:origin x="-1944" y="-1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80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853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768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5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869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60" r:id="rId4"/>
    <p:sldLayoutId id="2147483662" r:id="rId5"/>
    <p:sldLayoutId id="2147483663" r:id="rId6"/>
    <p:sldLayoutId id="2147483664" r:id="rId7"/>
    <p:sldLayoutId id="214748366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meetup.com/rladies-munich/" TargetMode="External"/><Relationship Id="rId7" Type="http://schemas.openxmlformats.org/officeDocument/2006/relationships/hyperlink" Target="https://rladies-munich.slack.com/messages/C5GERAFA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RLadiesMunich/" TargetMode="External"/><Relationship Id="rId5" Type="http://schemas.openxmlformats.org/officeDocument/2006/relationships/hyperlink" Target="https://twitter.com/RLadiesMunich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instagram.com/rladiesmunich/" TargetMode="Externa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utterko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Schori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1923678"/>
            <a:ext cx="8058472" cy="194421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s-ES" dirty="0" smtClean="0"/>
              <a:t>#7 </a:t>
            </a:r>
            <a:r>
              <a:rPr lang="es-ES" dirty="0" smtClean="0"/>
              <a:t>@</a:t>
            </a:r>
            <a:br>
              <a:rPr lang="es-ES" dirty="0" smtClean="0"/>
            </a:br>
            <a:r>
              <a:rPr lang="es-ES" sz="2500" dirty="0" smtClean="0"/>
              <a:t/>
            </a:r>
            <a:br>
              <a:rPr lang="es-ES" sz="2500" dirty="0" smtClean="0"/>
            </a:br>
            <a:r>
              <a:rPr lang="es-ES" dirty="0"/>
              <a:t>Data </a:t>
            </a:r>
            <a:r>
              <a:rPr lang="es-ES" dirty="0" err="1"/>
              <a:t>Journalism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smtClean="0"/>
              <a:t>R</a:t>
            </a:r>
            <a:br>
              <a:rPr lang="es-ES" dirty="0" smtClean="0"/>
            </a:br>
            <a:r>
              <a:rPr lang="es-ES" sz="3500" dirty="0" err="1" smtClean="0"/>
              <a:t>intro</a:t>
            </a:r>
            <a:r>
              <a:rPr lang="es-ES" sz="3500" dirty="0" smtClean="0"/>
              <a:t> + </a:t>
            </a:r>
            <a:r>
              <a:rPr lang="es-ES" sz="3500" dirty="0" err="1" smtClean="0"/>
              <a:t>slack</a:t>
            </a:r>
            <a:r>
              <a:rPr lang="es-ES" sz="3500" dirty="0" smtClean="0"/>
              <a:t> </a:t>
            </a:r>
            <a:r>
              <a:rPr lang="es-ES" sz="3500" dirty="0" smtClean="0"/>
              <a:t>+ Book Club + R4DS-es</a:t>
            </a:r>
            <a:endParaRPr lang="en" sz="3500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6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80" y="1635646"/>
            <a:ext cx="957000" cy="102204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Pamela</a:t>
            </a:r>
            <a:br>
              <a:rPr lang="en-US" dirty="0" smtClean="0"/>
            </a:br>
            <a:r>
              <a:rPr lang="en-US" dirty="0" err="1" smtClean="0">
                <a:solidFill>
                  <a:srgbClr val="000000"/>
                </a:solidFill>
              </a:rPr>
              <a:t>Matías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4" y="1722625"/>
            <a:ext cx="3999572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Originally from </a:t>
            </a:r>
            <a:r>
              <a:rPr lang="en-US" dirty="0" smtClean="0">
                <a:solidFill>
                  <a:schemeClr val="dk1"/>
                </a:solidFill>
              </a:rPr>
              <a:t>Mexico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PhD </a:t>
            </a:r>
            <a:r>
              <a:rPr lang="en-US" dirty="0" smtClean="0">
                <a:solidFill>
                  <a:schemeClr val="dk1"/>
                </a:solidFill>
              </a:rPr>
              <a:t>candidate from </a:t>
            </a:r>
            <a:r>
              <a:rPr lang="en-US" dirty="0">
                <a:solidFill>
                  <a:schemeClr val="dk1"/>
                </a:solidFill>
              </a:rPr>
              <a:t>the Experimental Medicine program at </a:t>
            </a:r>
            <a:r>
              <a:rPr lang="en-US" dirty="0" smtClean="0">
                <a:solidFill>
                  <a:schemeClr val="dk1"/>
                </a:solidFill>
              </a:rPr>
              <a:t>TUM and the Helmholtz Center 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2" name="Picture 1" descr="pamel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25"/>
          <a:stretch/>
        </p:blipFill>
        <p:spPr>
          <a:xfrm>
            <a:off x="51188" y="0"/>
            <a:ext cx="45494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6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Daloha</a:t>
            </a:r>
            <a:br>
              <a:rPr lang="en-US" dirty="0" smtClean="0"/>
            </a:br>
            <a:r>
              <a:rPr lang="en-US" dirty="0" smtClean="0"/>
              <a:t>Rodríguez </a:t>
            </a:r>
            <a:r>
              <a:rPr lang="en-US" dirty="0" smtClean="0">
                <a:solidFill>
                  <a:srgbClr val="000000"/>
                </a:solidFill>
              </a:rPr>
              <a:t>Molina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4" y="1722625"/>
            <a:ext cx="3927563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 smtClean="0">
                <a:solidFill>
                  <a:schemeClr val="dk1"/>
                </a:solidFill>
              </a:rPr>
              <a:t>Originally from Venezuela.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solidFill>
                  <a:schemeClr val="dk1"/>
                </a:solidFill>
              </a:rPr>
              <a:t>PhD candidate in the Epidemiology program at the </a:t>
            </a:r>
            <a:r>
              <a:rPr lang="en-US" dirty="0" smtClean="0">
                <a:solidFill>
                  <a:schemeClr val="dk1"/>
                </a:solidFill>
              </a:rPr>
              <a:t>LMU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2" name="Picture 1" descr="dar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4724"/>
          <a:stretch/>
        </p:blipFill>
        <p:spPr>
          <a:xfrm>
            <a:off x="49008" y="7029"/>
            <a:ext cx="45399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79512" y="2555099"/>
            <a:ext cx="860444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000" dirty="0" err="1" smtClean="0">
                <a:solidFill>
                  <a:srgbClr val="88398A"/>
                </a:solidFill>
              </a:rPr>
              <a:t>We’re</a:t>
            </a:r>
            <a:r>
              <a:rPr lang="es-ES" sz="4000" dirty="0" smtClean="0">
                <a:solidFill>
                  <a:srgbClr val="88398A"/>
                </a:solidFill>
              </a:rPr>
              <a:t> </a:t>
            </a:r>
            <a:r>
              <a:rPr lang="es-ES" sz="4000" dirty="0" err="1" smtClean="0">
                <a:solidFill>
                  <a:srgbClr val="88398A"/>
                </a:solidFill>
              </a:rPr>
              <a:t>Daloha</a:t>
            </a:r>
            <a:r>
              <a:rPr lang="es-ES" sz="4000" dirty="0" smtClean="0">
                <a:solidFill>
                  <a:srgbClr val="88398A"/>
                </a:solidFill>
              </a:rPr>
              <a:t>, Dan, &amp; </a:t>
            </a:r>
            <a:r>
              <a:rPr lang="es-ES" sz="4000" dirty="0" err="1" smtClean="0">
                <a:solidFill>
                  <a:srgbClr val="88398A"/>
                </a:solidFill>
              </a:rPr>
              <a:t>Pam</a:t>
            </a:r>
            <a:endParaRPr lang="en" sz="4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95537" y="3219822"/>
            <a:ext cx="7849316" cy="9901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smtClean="0">
                <a:solidFill>
                  <a:srgbClr val="000000"/>
                </a:solidFill>
              </a:rPr>
              <a:t>And </a:t>
            </a:r>
            <a:r>
              <a:rPr lang="es-ES" sz="2000" dirty="0" err="1" smtClean="0">
                <a:solidFill>
                  <a:srgbClr val="000000"/>
                </a:solidFill>
              </a:rPr>
              <a:t>we’re</a:t>
            </a:r>
            <a:r>
              <a:rPr lang="es-ES" sz="2000" dirty="0" smtClean="0">
                <a:solidFill>
                  <a:srgbClr val="000000"/>
                </a:solidFill>
              </a:rPr>
              <a:t> so </a:t>
            </a:r>
            <a:r>
              <a:rPr lang="es-ES" sz="2000" dirty="0" err="1" smtClean="0">
                <a:solidFill>
                  <a:srgbClr val="000000"/>
                </a:solidFill>
              </a:rPr>
              <a:t>hyped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about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everyone</a:t>
            </a:r>
            <a:r>
              <a:rPr lang="es-ES" sz="2000" dirty="0" smtClean="0">
                <a:solidFill>
                  <a:srgbClr val="000000"/>
                </a:solidFill>
              </a:rPr>
              <a:t> in </a:t>
            </a:r>
            <a:r>
              <a:rPr lang="es-ES" sz="2000" dirty="0" err="1" smtClean="0">
                <a:solidFill>
                  <a:srgbClr val="000000"/>
                </a:solidFill>
              </a:rPr>
              <a:t>this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room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is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making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b="1" dirty="0" smtClean="0">
                <a:solidFill>
                  <a:srgbClr val="88398A"/>
                </a:solidFill>
              </a:rPr>
              <a:t>					</a:t>
            </a:r>
            <a:r>
              <a:rPr lang="es-ES" sz="2000" b="1" dirty="0" err="1" smtClean="0">
                <a:solidFill>
                  <a:srgbClr val="88398A"/>
                </a:solidFill>
              </a:rPr>
              <a:t>RLadies</a:t>
            </a:r>
            <a:r>
              <a:rPr lang="es-ES" sz="2000" b="1" dirty="0" smtClean="0">
                <a:solidFill>
                  <a:srgbClr val="88398A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Munich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happen</a:t>
            </a:r>
            <a:r>
              <a:rPr lang="es-ES" sz="2000" dirty="0" smtClean="0">
                <a:solidFill>
                  <a:srgbClr val="000000"/>
                </a:solidFill>
              </a:rPr>
              <a:t>!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err="1" smtClean="0">
                <a:solidFill>
                  <a:srgbClr val="000000"/>
                </a:solidFill>
              </a:rPr>
              <a:t>Join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us</a:t>
            </a:r>
            <a:r>
              <a:rPr lang="es-ES" sz="2000" dirty="0" smtClean="0">
                <a:solidFill>
                  <a:srgbClr val="000000"/>
                </a:solidFill>
              </a:rPr>
              <a:t> in </a:t>
            </a:r>
            <a:r>
              <a:rPr lang="es-ES" sz="2000" dirty="0" err="1" smtClean="0">
                <a:solidFill>
                  <a:srgbClr val="000000"/>
                </a:solidFill>
                <a:hlinkClick r:id="rId3"/>
              </a:rPr>
              <a:t>Meetup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4"/>
              </a:rPr>
              <a:t>Instagram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5"/>
              </a:rPr>
              <a:t>Twitter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6"/>
              </a:rPr>
              <a:t>Facebook</a:t>
            </a:r>
            <a:r>
              <a:rPr lang="es-ES" sz="2000" dirty="0" smtClean="0">
                <a:solidFill>
                  <a:srgbClr val="000000"/>
                </a:solidFill>
              </a:rPr>
              <a:t> and </a:t>
            </a:r>
            <a:r>
              <a:rPr lang="es-ES" sz="2000" dirty="0" smtClean="0">
                <a:solidFill>
                  <a:srgbClr val="000000"/>
                </a:solidFill>
                <a:hlinkClick r:id="rId7"/>
              </a:rPr>
              <a:t>Slack</a:t>
            </a:r>
            <a:endParaRPr lang="es-ES" sz="2000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901635"/>
            <a:ext cx="1375435" cy="1633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17300"/>
            <a:ext cx="1377826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Shape 93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17" y="919693"/>
            <a:ext cx="1373404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82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8"/>
          <p:cNvSpPr txBox="1">
            <a:spLocks/>
          </p:cNvSpPr>
          <p:nvPr/>
        </p:nvSpPr>
        <p:spPr>
          <a:xfrm>
            <a:off x="-36512" y="1849926"/>
            <a:ext cx="8640960" cy="1968604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>
              <a:solidFill>
                <a:srgbClr val="D3D3D3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5858964" y="-1169417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hteck 1"/>
          <p:cNvSpPr/>
          <p:nvPr/>
        </p:nvSpPr>
        <p:spPr>
          <a:xfrm>
            <a:off x="611560" y="2358048"/>
            <a:ext cx="84249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</a:t>
            </a:r>
            <a:r>
              <a:rPr lang="de-DE" sz="50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lang="de-DE" sz="5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back!</a:t>
            </a:r>
            <a:endParaRPr lang="de-DE" sz="5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Resultado de imagen para s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4251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8"/>
          <p:cNvSpPr txBox="1">
            <a:spLocks/>
          </p:cNvSpPr>
          <p:nvPr/>
        </p:nvSpPr>
        <p:spPr>
          <a:xfrm>
            <a:off x="-36512" y="1849926"/>
            <a:ext cx="8640960" cy="1968604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>
              <a:solidFill>
                <a:srgbClr val="D3D3D3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5858964" y="-1169417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hteck 1"/>
          <p:cNvSpPr/>
          <p:nvPr/>
        </p:nvSpPr>
        <p:spPr>
          <a:xfrm>
            <a:off x="611560" y="2358048"/>
            <a:ext cx="84249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        </a:t>
            </a:r>
            <a:r>
              <a:rPr lang="de-DE" sz="50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lang="de-DE" sz="5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back!</a:t>
            </a:r>
            <a:endParaRPr lang="de-DE" sz="5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 descr="Resultado de imagen para s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42514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1"/>
          <p:cNvSpPr/>
          <p:nvPr/>
        </p:nvSpPr>
        <p:spPr>
          <a:xfrm>
            <a:off x="3347864" y="3097872"/>
            <a:ext cx="442304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de-DE" sz="30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now</a:t>
            </a:r>
            <a:r>
              <a:rPr lang="de-DE" sz="3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0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de-DE" sz="3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real)</a:t>
            </a:r>
            <a:endParaRPr lang="de-DE" sz="3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202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51520" y="187814"/>
            <a:ext cx="8568952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4500" dirty="0" err="1" smtClean="0">
                <a:solidFill>
                  <a:schemeClr val="tx1"/>
                </a:solidFill>
              </a:rPr>
              <a:t>Our</a:t>
            </a:r>
            <a:r>
              <a:rPr lang="de-DE" sz="4500" dirty="0" smtClean="0">
                <a:solidFill>
                  <a:schemeClr val="tx1"/>
                </a:solidFill>
              </a:rPr>
              <a:t> </a:t>
            </a:r>
            <a:r>
              <a:rPr lang="de-DE" sz="4500" dirty="0" smtClean="0">
                <a:solidFill>
                  <a:srgbClr val="88398A"/>
                </a:solidFill>
              </a:rPr>
              <a:t>             </a:t>
            </a:r>
            <a:r>
              <a:rPr lang="de-DE" sz="4500" dirty="0" err="1" smtClean="0">
                <a:solidFill>
                  <a:srgbClr val="88398A"/>
                </a:solidFill>
              </a:rPr>
              <a:t>workspace</a:t>
            </a:r>
            <a:endParaRPr lang="en" sz="45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179512" y="915566"/>
            <a:ext cx="7920880" cy="57606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2000" dirty="0" smtClean="0">
                <a:solidFill>
                  <a:srgbClr val="000000"/>
                </a:solidFill>
              </a:rPr>
              <a:t>Communication + exchanging documents + sending GIFs 			== building our community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sz="2000" dirty="0" smtClean="0">
              <a:solidFill>
                <a:srgbClr val="000000"/>
              </a:solidFill>
            </a:endParaRPr>
          </a:p>
        </p:txBody>
      </p:sp>
      <p:pic>
        <p:nvPicPr>
          <p:cNvPr id="2050" name="Picture 2" descr="Resultado de imagen para s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814" y="171740"/>
            <a:ext cx="1949066" cy="10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_IS_SLACK_Slack_over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7205">
            <a:off x="-283480" y="1958716"/>
            <a:ext cx="3741410" cy="252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_do_lis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7913">
            <a:off x="3751664" y="1910229"/>
            <a:ext cx="3816424" cy="115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_Shot_2017-03-06_at_2.25.23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51" y="3075806"/>
            <a:ext cx="3584570" cy="20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l-full-layou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7489">
            <a:off x="6584670" y="2544367"/>
            <a:ext cx="2822021" cy="194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897564"/>
            <a:ext cx="1368152" cy="102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1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262" y="839601"/>
            <a:ext cx="4199554" cy="377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hape 92"/>
          <p:cNvSpPr txBox="1">
            <a:spLocks/>
          </p:cNvSpPr>
          <p:nvPr/>
        </p:nvSpPr>
        <p:spPr>
          <a:xfrm>
            <a:off x="6463655" y="1491630"/>
            <a:ext cx="2860873" cy="960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2000" dirty="0" smtClean="0">
                <a:solidFill>
                  <a:schemeClr val="tx1"/>
                </a:solidFill>
              </a:rPr>
              <a:t>To join the R-Ladies </a:t>
            </a:r>
            <a:r>
              <a:rPr lang="en" sz="2000" dirty="0" smtClean="0">
                <a:solidFill>
                  <a:schemeClr val="tx1"/>
                </a:solidFill>
              </a:rPr>
              <a:t>slack, go to</a:t>
            </a:r>
            <a:endParaRPr lang="en" sz="2000" dirty="0">
              <a:solidFill>
                <a:schemeClr val="tx1"/>
              </a:solidFill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6372200" y="2236254"/>
            <a:ext cx="2952328" cy="2376264"/>
            <a:chOff x="6372200" y="2571750"/>
            <a:chExt cx="2952328" cy="2376264"/>
          </a:xfrm>
        </p:grpSpPr>
        <p:sp>
          <p:nvSpPr>
            <p:cNvPr id="9" name="Shape 128"/>
            <p:cNvSpPr txBox="1">
              <a:spLocks/>
            </p:cNvSpPr>
            <p:nvPr/>
          </p:nvSpPr>
          <p:spPr>
            <a:xfrm rot="5400000">
              <a:off x="7558671" y="1418472"/>
              <a:ext cx="432050" cy="2738605"/>
            </a:xfrm>
            <a:prstGeom prst="rect">
              <a:avLst/>
            </a:prstGeom>
            <a:solidFill>
              <a:srgbClr val="88398A"/>
            </a:solidFill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>
                <a:solidFill>
                  <a:srgbClr val="D3D3D3"/>
                </a:solidFill>
              </a:endParaRPr>
            </a:p>
          </p:txBody>
        </p:sp>
        <p:sp>
          <p:nvSpPr>
            <p:cNvPr id="11" name="Rechteck 10"/>
            <p:cNvSpPr/>
            <p:nvPr/>
          </p:nvSpPr>
          <p:spPr>
            <a:xfrm>
              <a:off x="6405393" y="2634466"/>
              <a:ext cx="28184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600" dirty="0" smtClean="0">
                  <a:solidFill>
                    <a:schemeClr val="bg1"/>
                  </a:solidFill>
                </a:rPr>
                <a:t>rladies-community.slack.com</a:t>
              </a:r>
              <a:endParaRPr lang="de-DE" sz="1600" dirty="0">
                <a:solidFill>
                  <a:schemeClr val="bg1"/>
                </a:solidFill>
              </a:endParaRPr>
            </a:p>
          </p:txBody>
        </p:sp>
        <p:sp>
          <p:nvSpPr>
            <p:cNvPr id="14" name="Shape 128"/>
            <p:cNvSpPr txBox="1">
              <a:spLocks/>
            </p:cNvSpPr>
            <p:nvPr/>
          </p:nvSpPr>
          <p:spPr>
            <a:xfrm rot="5400000">
              <a:off x="7610546" y="2442097"/>
              <a:ext cx="432050" cy="2851592"/>
            </a:xfrm>
            <a:prstGeom prst="rect">
              <a:avLst/>
            </a:prstGeom>
            <a:solidFill>
              <a:srgbClr val="88398A"/>
            </a:solidFill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pPr marL="285750" indent="-285750"/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 smtClean="0">
                <a:solidFill>
                  <a:srgbClr val="D3D3D3"/>
                </a:solidFill>
              </a:endParaRPr>
            </a:p>
            <a:p>
              <a:endParaRPr lang="es-ES" dirty="0">
                <a:solidFill>
                  <a:srgbClr val="D3D3D3"/>
                </a:solidFill>
              </a:endParaRPr>
            </a:p>
          </p:txBody>
        </p:sp>
        <p:sp>
          <p:nvSpPr>
            <p:cNvPr id="15" name="Shape 92"/>
            <p:cNvSpPr txBox="1">
              <a:spLocks/>
            </p:cNvSpPr>
            <p:nvPr/>
          </p:nvSpPr>
          <p:spPr>
            <a:xfrm>
              <a:off x="6463655" y="2931790"/>
              <a:ext cx="2860873" cy="960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▪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▫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▸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>
                <a:spcBef>
                  <a:spcPts val="0"/>
                </a:spcBef>
                <a:buClr>
                  <a:schemeClr val="dk1"/>
                </a:buClr>
                <a:buSzPct val="30555"/>
                <a:buFont typeface="Arial"/>
                <a:buNone/>
              </a:pPr>
              <a:r>
                <a:rPr lang="en" sz="2000" dirty="0" smtClean="0">
                  <a:solidFill>
                    <a:schemeClr val="tx1"/>
                  </a:solidFill>
                </a:rPr>
                <a:t>In case of doubts, drops us a line at</a:t>
              </a:r>
              <a:endParaRPr lang="en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Shape 92"/>
            <p:cNvSpPr txBox="1">
              <a:spLocks/>
            </p:cNvSpPr>
            <p:nvPr/>
          </p:nvSpPr>
          <p:spPr>
            <a:xfrm>
              <a:off x="6372200" y="3987366"/>
              <a:ext cx="2860873" cy="96064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▪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R="0" lvl="1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▫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R="0" lvl="2" algn="l" rtl="0">
                <a:lnSpc>
                  <a:spcPct val="100000"/>
                </a:lnSpc>
                <a:spcBef>
                  <a:spcPts val="48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▸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R="0" lvl="3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R="0" lvl="4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R="0" lvl="5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R="0" lvl="6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R="0" lvl="7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R="0" lvl="8" algn="l" rtl="0">
                <a:lnSpc>
                  <a:spcPct val="10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562457"/>
                </a:buClr>
                <a:buSzPct val="100000"/>
                <a:buFont typeface="Helvetica Neue"/>
                <a:buChar char="▹"/>
                <a:defRPr sz="1800" b="0" i="0" u="none" strike="noStrike" cap="none">
                  <a:solidFill>
                    <a:srgbClr val="181818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>
                <a:spcBef>
                  <a:spcPts val="0"/>
                </a:spcBef>
                <a:buClr>
                  <a:schemeClr val="dk1"/>
                </a:buClr>
                <a:buSzPct val="30555"/>
                <a:buFont typeface="Arial"/>
                <a:buNone/>
              </a:pPr>
              <a:r>
                <a:rPr lang="en" sz="2000" dirty="0" smtClean="0">
                  <a:solidFill>
                    <a:schemeClr val="tx1"/>
                  </a:solidFill>
                </a:rPr>
                <a:t>and we’ll help you figure it out</a:t>
              </a:r>
              <a:endParaRPr lang="en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6734297" y="3686011"/>
              <a:ext cx="22397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1800" dirty="0" smtClean="0">
                  <a:solidFill>
                    <a:schemeClr val="bg1"/>
                  </a:solidFill>
                </a:rPr>
                <a:t>munich@rladies.org</a:t>
              </a:r>
              <a:endParaRPr lang="de-DE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1302">
            <a:off x="377645" y="1473848"/>
            <a:ext cx="2085882" cy="250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16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8"/>
          <p:cNvSpPr txBox="1">
            <a:spLocks/>
          </p:cNvSpPr>
          <p:nvPr/>
        </p:nvSpPr>
        <p:spPr>
          <a:xfrm>
            <a:off x="-36512" y="1849926"/>
            <a:ext cx="8640960" cy="1968604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>
              <a:solidFill>
                <a:srgbClr val="D3D3D3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689958">
            <a:off x="3783140" y="1927064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hteck 1"/>
          <p:cNvSpPr/>
          <p:nvPr/>
        </p:nvSpPr>
        <p:spPr>
          <a:xfrm>
            <a:off x="179512" y="1851670"/>
            <a:ext cx="842493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 Club</a:t>
            </a:r>
          </a:p>
        </p:txBody>
      </p:sp>
      <p:pic>
        <p:nvPicPr>
          <p:cNvPr id="4098" name="Picture 2" descr="Bildergebnis für weapons of math destru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4950">
            <a:off x="5901283" y="581243"/>
            <a:ext cx="1515681" cy="228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ildergebnis für r4ds hadl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298" y="2750241"/>
            <a:ext cx="1552739" cy="23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ldergebnis für book of w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0861">
            <a:off x="7466732" y="1462404"/>
            <a:ext cx="1518396" cy="23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eck 1"/>
          <p:cNvSpPr/>
          <p:nvPr/>
        </p:nvSpPr>
        <p:spPr>
          <a:xfrm>
            <a:off x="-36512" y="2752369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fall</a:t>
            </a:r>
          </a:p>
          <a:p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Suggestions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titles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</a:t>
            </a:r>
            <a:r>
              <a:rPr lang="de-DE" sz="3000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DE" sz="3000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endParaRPr lang="de-DE" sz="3000" dirty="0" smtClean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316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8"/>
          <p:cNvSpPr txBox="1">
            <a:spLocks/>
          </p:cNvSpPr>
          <p:nvPr/>
        </p:nvSpPr>
        <p:spPr>
          <a:xfrm>
            <a:off x="-36512" y="1849926"/>
            <a:ext cx="8640960" cy="1968604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>
              <a:solidFill>
                <a:srgbClr val="D3D3D3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5858964" y="-1169417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hteck 1"/>
          <p:cNvSpPr/>
          <p:nvPr/>
        </p:nvSpPr>
        <p:spPr>
          <a:xfrm>
            <a:off x="179512" y="1851670"/>
            <a:ext cx="842493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8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R4DS-es: </a:t>
            </a:r>
          </a:p>
          <a:p>
            <a:r>
              <a:rPr lang="de-DE" sz="35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Translation </a:t>
            </a:r>
            <a:r>
              <a:rPr lang="de-DE" sz="35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de-DE" sz="35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5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Hadley‘s</a:t>
            </a:r>
            <a:r>
              <a:rPr lang="de-DE" sz="35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classic </a:t>
            </a:r>
            <a:r>
              <a:rPr lang="de-DE" sz="35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into</a:t>
            </a:r>
            <a:r>
              <a:rPr lang="de-DE" sz="35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35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Spanish</a:t>
            </a:r>
            <a:endParaRPr lang="de-DE" sz="35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4" name="Picture 2" descr="@cienciadeda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6106">
            <a:off x="3613279" y="500556"/>
            <a:ext cx="1903378" cy="190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6186" y="3939902"/>
            <a:ext cx="60981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Call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for</a:t>
            </a:r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translation</a:t>
            </a:r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reviewers</a:t>
            </a:r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 open!</a:t>
            </a:r>
          </a:p>
          <a:p>
            <a:r>
              <a:rPr lang="de-DE" sz="3000" dirty="0" smtClean="0">
                <a:solidFill>
                  <a:schemeClr val="tx1"/>
                </a:solidFill>
                <a:latin typeface="Helvetica Neue"/>
                <a:sym typeface="Wingdings" panose="05000000000000000000" pitchFamily="2" charset="2"/>
              </a:rPr>
              <a:t>	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Contact</a:t>
            </a:r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 Pam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for</a:t>
            </a:r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more</a:t>
            </a:r>
            <a:r>
              <a:rPr lang="de-DE" sz="30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3000" dirty="0" err="1" smtClean="0">
                <a:solidFill>
                  <a:schemeClr val="tx1"/>
                </a:solidFill>
                <a:latin typeface="Helvetica Neue"/>
              </a:rPr>
              <a:t>info</a:t>
            </a:r>
            <a:endParaRPr lang="de-DE" sz="3000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603" y="1059581"/>
            <a:ext cx="3320094" cy="1505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954688" y="2387084"/>
            <a:ext cx="1656184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00" dirty="0">
                <a:solidFill>
                  <a:schemeClr val="tx1"/>
                </a:solidFill>
              </a:rPr>
              <a:t>By </a:t>
            </a:r>
            <a:r>
              <a:rPr lang="en-US" sz="300" dirty="0" err="1">
                <a:solidFill>
                  <a:schemeClr val="tx1"/>
                </a:solidFill>
              </a:rPr>
              <a:t>Ichwan</a:t>
            </a:r>
            <a:r>
              <a:rPr lang="en-US" sz="300" dirty="0">
                <a:solidFill>
                  <a:schemeClr val="tx1"/>
                </a:solidFill>
              </a:rPr>
              <a:t> </a:t>
            </a:r>
            <a:r>
              <a:rPr lang="en-US" sz="300" dirty="0" err="1">
                <a:solidFill>
                  <a:schemeClr val="tx1"/>
                </a:solidFill>
              </a:rPr>
              <a:t>Palongengi</a:t>
            </a:r>
            <a:r>
              <a:rPr lang="en-US" sz="300" dirty="0">
                <a:solidFill>
                  <a:schemeClr val="tx1"/>
                </a:solidFill>
              </a:rPr>
              <a:t> - Data based on Map-Hispano.png on Wikipedia Project, CC BY-SA 3.0, https://commons.wikimedia.org/w/index.php?curid=5332175</a:t>
            </a:r>
            <a:endParaRPr lang="de-DE" sz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8"/>
          <p:cNvSpPr txBox="1">
            <a:spLocks/>
          </p:cNvSpPr>
          <p:nvPr/>
        </p:nvSpPr>
        <p:spPr>
          <a:xfrm>
            <a:off x="-36512" y="1563638"/>
            <a:ext cx="8640960" cy="1092314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>
              <a:solidFill>
                <a:srgbClr val="D3D3D3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5858964" y="-1169417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hteck 1"/>
          <p:cNvSpPr/>
          <p:nvPr/>
        </p:nvSpPr>
        <p:spPr>
          <a:xfrm>
            <a:off x="179512" y="1698069"/>
            <a:ext cx="856895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Data Journalism with R</a:t>
            </a:r>
            <a:r>
              <a:rPr lang="en-US" sz="5000" b="1" dirty="0" smtClean="0">
                <a:solidFill>
                  <a:schemeClr val="bg1"/>
                </a:solidFill>
              </a:rPr>
              <a:t>:</a:t>
            </a:r>
            <a:endParaRPr lang="en-US" sz="4500" b="1" dirty="0">
              <a:solidFill>
                <a:schemeClr val="bg1"/>
              </a:solidFill>
            </a:endParaRPr>
          </a:p>
        </p:txBody>
      </p:sp>
      <p:pic>
        <p:nvPicPr>
          <p:cNvPr id="10" name="Picture 2" descr="Bildergebnis für süddeutsche zeitung münc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0596"/>
            <a:ext cx="6550575" cy="75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9512" y="2715766"/>
            <a:ext cx="5634876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500" dirty="0" err="1" smtClean="0">
                <a:solidFill>
                  <a:srgbClr val="88398A"/>
                </a:solidFill>
              </a:rPr>
              <a:t>Experiences</a:t>
            </a:r>
            <a:r>
              <a:rPr lang="de-DE" sz="4500" dirty="0" smtClean="0">
                <a:solidFill>
                  <a:srgbClr val="88398A"/>
                </a:solidFill>
              </a:rPr>
              <a:t> </a:t>
            </a:r>
            <a:r>
              <a:rPr lang="de-DE" sz="4500" dirty="0" err="1" smtClean="0">
                <a:solidFill>
                  <a:srgbClr val="88398A"/>
                </a:solidFill>
              </a:rPr>
              <a:t>from</a:t>
            </a:r>
            <a:r>
              <a:rPr lang="de-DE" sz="4500" dirty="0" smtClean="0">
                <a:solidFill>
                  <a:srgbClr val="88398A"/>
                </a:solidFill>
              </a:rPr>
              <a:t> </a:t>
            </a:r>
            <a:r>
              <a:rPr lang="de-DE" sz="4500" dirty="0" err="1" smtClean="0">
                <a:solidFill>
                  <a:srgbClr val="88398A"/>
                </a:solidFill>
              </a:rPr>
              <a:t>the</a:t>
            </a:r>
            <a:endParaRPr lang="en-US" sz="4500" b="1" dirty="0">
              <a:solidFill>
                <a:srgbClr val="981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473053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 dirty="0" err="1" smtClean="0">
                <a:solidFill>
                  <a:srgbClr val="88398A"/>
                </a:solidFill>
              </a:rPr>
              <a:t>Servus</a:t>
            </a:r>
            <a:r>
              <a:rPr lang="en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We’re R-Ladies Munich!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dirty="0" smtClean="0">
                <a:solidFill>
                  <a:srgbClr val="000000"/>
                </a:solidFill>
              </a:rPr>
              <a:t>We’re part of a </a:t>
            </a:r>
            <a:r>
              <a:rPr lang="en-US" b="1" dirty="0" smtClean="0">
                <a:solidFill>
                  <a:srgbClr val="000000"/>
                </a:solidFill>
              </a:rPr>
              <a:t>R-Ladies Global</a:t>
            </a:r>
            <a:r>
              <a:rPr lang="en-US" dirty="0" smtClean="0">
                <a:solidFill>
                  <a:srgbClr val="000000"/>
                </a:solidFill>
              </a:rPr>
              <a:t>, a worldwide </a:t>
            </a:r>
            <a:r>
              <a:rPr lang="en-US" dirty="0" smtClean="0">
                <a:solidFill>
                  <a:srgbClr val="000000"/>
                </a:solidFill>
              </a:rPr>
              <a:t>organization to promote gender diversity in the R statistical computing community.</a:t>
            </a: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03598"/>
            <a:ext cx="1393799" cy="13937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15766"/>
            <a:ext cx="1393799" cy="13937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6804248" y="1146106"/>
            <a:ext cx="17688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🍻</a:t>
            </a:r>
          </a:p>
        </p:txBody>
      </p:sp>
    </p:spTree>
    <p:extLst>
      <p:ext uri="{BB962C8B-B14F-4D97-AF65-F5344CB8AC3E}">
        <p14:creationId xmlns:p14="http://schemas.microsoft.com/office/powerpoint/2010/main" val="38640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843558"/>
            <a:ext cx="6170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000" dirty="0" smtClean="0">
                <a:solidFill>
                  <a:srgbClr val="88398A"/>
                </a:solidFill>
              </a:rPr>
              <a:t>Katharina Brunner</a:t>
            </a:r>
            <a:endParaRPr lang="en" sz="5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149508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2000" dirty="0" smtClean="0"/>
              <a:t>info</a:t>
            </a:r>
            <a:endParaRPr lang="en-US" sz="2000" dirty="0"/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5" name="Picture 2" descr="Resultado de imagen para twitter ic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659982"/>
            <a:ext cx="70349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888623" y="4659982"/>
            <a:ext cx="30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800" dirty="0" err="1" smtClean="0"/>
              <a:t>Find</a:t>
            </a:r>
            <a:r>
              <a:rPr lang="es-ES" sz="1800" dirty="0" smtClean="0"/>
              <a:t> </a:t>
            </a:r>
            <a:r>
              <a:rPr lang="es-ES" sz="1800" dirty="0" err="1" smtClean="0"/>
              <a:t>her</a:t>
            </a:r>
            <a:r>
              <a:rPr lang="es-ES" sz="1800" dirty="0" smtClean="0"/>
              <a:t> </a:t>
            </a:r>
            <a:r>
              <a:rPr lang="es-ES" sz="1800" dirty="0" err="1" smtClean="0"/>
              <a:t>on</a:t>
            </a:r>
            <a:endParaRPr lang="es-ES" sz="18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275606"/>
            <a:ext cx="2160240" cy="21602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2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843558"/>
            <a:ext cx="559462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000" dirty="0" smtClean="0">
                <a:solidFill>
                  <a:srgbClr val="88398A"/>
                </a:solidFill>
              </a:rPr>
              <a:t>Martina Schories</a:t>
            </a:r>
            <a:endParaRPr lang="en" sz="5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1923678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r>
              <a:rPr lang="en-US" sz="2000" dirty="0" err="1" smtClean="0"/>
              <a:t>dgdsb</a:t>
            </a:r>
            <a:endParaRPr lang="en-US" sz="2000" dirty="0" smtClean="0"/>
          </a:p>
          <a:p>
            <a:pPr marL="342900" lvl="0" indent="-342900">
              <a:spcBef>
                <a:spcPts val="0"/>
              </a:spcBef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5" name="Picture 2" descr="Resultado de imagen para twitter ic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454" y="4659982"/>
            <a:ext cx="703490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275606"/>
            <a:ext cx="2160240" cy="21602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5"/>
          <p:cNvSpPr/>
          <p:nvPr/>
        </p:nvSpPr>
        <p:spPr>
          <a:xfrm>
            <a:off x="888623" y="4659982"/>
            <a:ext cx="30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800" dirty="0" err="1" smtClean="0"/>
              <a:t>You</a:t>
            </a:r>
            <a:r>
              <a:rPr lang="es-ES" sz="1800" dirty="0" smtClean="0"/>
              <a:t> can </a:t>
            </a:r>
            <a:r>
              <a:rPr lang="es-ES" sz="1800" dirty="0" err="1" smtClean="0"/>
              <a:t>also</a:t>
            </a:r>
            <a:r>
              <a:rPr lang="es-ES" sz="1800" dirty="0" smtClean="0"/>
              <a:t> </a:t>
            </a:r>
            <a:r>
              <a:rPr lang="es-ES" sz="1800" dirty="0" err="1" smtClean="0"/>
              <a:t>find</a:t>
            </a:r>
            <a:r>
              <a:rPr lang="es-ES" sz="1800" dirty="0" smtClean="0"/>
              <a:t> </a:t>
            </a:r>
            <a:r>
              <a:rPr lang="es-ES" sz="1800" dirty="0" err="1" smtClean="0"/>
              <a:t>her</a:t>
            </a:r>
            <a:r>
              <a:rPr lang="es-ES" sz="1800" dirty="0" smtClean="0"/>
              <a:t> </a:t>
            </a:r>
            <a:r>
              <a:rPr lang="es-ES" sz="1800" dirty="0" err="1" smtClean="0"/>
              <a:t>on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446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766198" y="829954"/>
            <a:ext cx="83057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6000" dirty="0" smtClean="0">
                <a:solidFill>
                  <a:srgbClr val="88398A"/>
                </a:solidFill>
              </a:rPr>
              <a:t>And </a:t>
            </a:r>
            <a:r>
              <a:rPr lang="es-ES" sz="6000" dirty="0" err="1" smtClean="0">
                <a:solidFill>
                  <a:srgbClr val="88398A"/>
                </a:solidFill>
              </a:rPr>
              <a:t>now</a:t>
            </a:r>
            <a:r>
              <a:rPr lang="es-ES" sz="6000" dirty="0" smtClean="0">
                <a:solidFill>
                  <a:srgbClr val="88398A"/>
                </a:solidFill>
              </a:rPr>
              <a:t>…</a:t>
            </a:r>
            <a:endParaRPr lang="en" sz="60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5858964" y="-1169417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39552" y="2198106"/>
            <a:ext cx="62119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500" dirty="0" smtClean="0">
                <a:solidFill>
                  <a:schemeClr val="tx1"/>
                </a:solidFill>
                <a:latin typeface="Helvetica Neue"/>
              </a:rPr>
              <a:t>… </a:t>
            </a:r>
            <a:r>
              <a:rPr lang="de-DE" sz="4500" dirty="0" err="1" smtClean="0">
                <a:solidFill>
                  <a:schemeClr val="tx1"/>
                </a:solidFill>
                <a:latin typeface="Helvetica Neue"/>
              </a:rPr>
              <a:t>it‘s</a:t>
            </a:r>
            <a:r>
              <a:rPr lang="de-DE" sz="4500" dirty="0" smtClean="0">
                <a:solidFill>
                  <a:schemeClr val="tx1"/>
                </a:solidFill>
                <a:latin typeface="Helvetica Neue"/>
              </a:rPr>
              <a:t> time </a:t>
            </a:r>
            <a:r>
              <a:rPr lang="de-DE" sz="4500" dirty="0" err="1" smtClean="0">
                <a:solidFill>
                  <a:schemeClr val="tx1"/>
                </a:solidFill>
                <a:latin typeface="Helvetica Neue"/>
              </a:rPr>
              <a:t>for</a:t>
            </a:r>
            <a:r>
              <a:rPr lang="de-DE" sz="45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4500" dirty="0" err="1" smtClean="0">
                <a:solidFill>
                  <a:schemeClr val="tx1"/>
                </a:solidFill>
                <a:latin typeface="Helvetica Neue"/>
              </a:rPr>
              <a:t>some</a:t>
            </a:r>
            <a:r>
              <a:rPr lang="de-DE" sz="4500" dirty="0" smtClean="0">
                <a:solidFill>
                  <a:schemeClr val="tx1"/>
                </a:solidFill>
                <a:latin typeface="Helvetica Neue"/>
              </a:rPr>
              <a:t> </a:t>
            </a:r>
          </a:p>
          <a:p>
            <a:r>
              <a:rPr lang="de-DE" sz="4500" dirty="0" err="1" smtClean="0">
                <a:solidFill>
                  <a:schemeClr val="tx1"/>
                </a:solidFill>
                <a:latin typeface="Helvetica Neue"/>
              </a:rPr>
              <a:t>refreshments</a:t>
            </a:r>
            <a:r>
              <a:rPr lang="de-DE" sz="4500" dirty="0" smtClean="0">
                <a:solidFill>
                  <a:schemeClr val="tx1"/>
                </a:solidFill>
                <a:latin typeface="Helvetica Neue"/>
              </a:rPr>
              <a:t> &amp; </a:t>
            </a:r>
            <a:r>
              <a:rPr lang="de-DE" sz="4500" dirty="0" err="1" smtClean="0">
                <a:solidFill>
                  <a:srgbClr val="88398A"/>
                </a:solidFill>
                <a:latin typeface="Helvetica Neue"/>
              </a:rPr>
              <a:t>stickers</a:t>
            </a:r>
            <a:endParaRPr lang="de-DE" sz="4500" dirty="0">
              <a:latin typeface="Helvetica Neue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4248" y="2025118"/>
            <a:ext cx="2160240" cy="21308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8"/>
          <p:cNvSpPr txBox="1">
            <a:spLocks/>
          </p:cNvSpPr>
          <p:nvPr/>
        </p:nvSpPr>
        <p:spPr>
          <a:xfrm>
            <a:off x="746461" y="2787774"/>
            <a:ext cx="7641963" cy="648072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 smtClean="0">
              <a:solidFill>
                <a:srgbClr val="D3D3D3"/>
              </a:solidFill>
            </a:endParaRPr>
          </a:p>
          <a:p>
            <a:endParaRPr lang="es-ES" dirty="0">
              <a:solidFill>
                <a:srgbClr val="D3D3D3"/>
              </a:solidFill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339502"/>
            <a:ext cx="8305794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6000" dirty="0" smtClean="0">
                <a:solidFill>
                  <a:srgbClr val="88398A"/>
                </a:solidFill>
              </a:rPr>
              <a:t>Bis </a:t>
            </a:r>
            <a:r>
              <a:rPr lang="es-ES" sz="6000" dirty="0">
                <a:solidFill>
                  <a:srgbClr val="88398A"/>
                </a:solidFill>
              </a:rPr>
              <a:t>zum </a:t>
            </a:r>
            <a:r>
              <a:rPr lang="es-ES" sz="6000" dirty="0" smtClean="0">
                <a:solidFill>
                  <a:srgbClr val="88398A"/>
                </a:solidFill>
              </a:rPr>
              <a:t/>
            </a:r>
            <a:br>
              <a:rPr lang="es-ES" sz="6000" dirty="0" smtClean="0">
                <a:solidFill>
                  <a:srgbClr val="88398A"/>
                </a:solidFill>
              </a:rPr>
            </a:br>
            <a:r>
              <a:rPr lang="es-ES" sz="6000" dirty="0">
                <a:solidFill>
                  <a:srgbClr val="88398A"/>
                </a:solidFill>
              </a:rPr>
              <a:t>	</a:t>
            </a:r>
            <a:r>
              <a:rPr lang="es-ES" sz="6000" dirty="0" err="1" smtClean="0">
                <a:solidFill>
                  <a:srgbClr val="88398A"/>
                </a:solidFill>
              </a:rPr>
              <a:t>nächsten</a:t>
            </a:r>
            <a:r>
              <a:rPr lang="es-ES" sz="6000" dirty="0" smtClean="0">
                <a:solidFill>
                  <a:srgbClr val="88398A"/>
                </a:solidFill>
              </a:rPr>
              <a:t> Mal!</a:t>
            </a:r>
            <a:endParaRPr lang="en" sz="60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5858964" y="-1169417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Rechteck 1"/>
          <p:cNvSpPr/>
          <p:nvPr/>
        </p:nvSpPr>
        <p:spPr>
          <a:xfrm>
            <a:off x="899592" y="2834228"/>
            <a:ext cx="74888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000" b="1" dirty="0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Next </a:t>
            </a:r>
            <a:r>
              <a:rPr lang="de-DE" sz="3000" b="1" dirty="0" err="1" smtClean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MeetUp</a:t>
            </a:r>
            <a:endParaRPr lang="de-DE" sz="3000" b="1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de-DE" sz="2000" dirty="0" smtClean="0">
              <a:solidFill>
                <a:schemeClr val="bg1"/>
              </a:solidFill>
              <a:latin typeface="Helvetica Neue"/>
            </a:endParaRPr>
          </a:p>
          <a:p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Date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and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topics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to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be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announced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,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we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will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keep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you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  <a:r>
              <a:rPr lang="de-DE" sz="1800" dirty="0" err="1" smtClean="0">
                <a:solidFill>
                  <a:schemeClr val="tx1"/>
                </a:solidFill>
                <a:latin typeface="Helvetica Neue"/>
              </a:rPr>
              <a:t>updated</a:t>
            </a:r>
            <a:r>
              <a:rPr lang="de-DE" sz="1800" dirty="0" smtClean="0">
                <a:solidFill>
                  <a:schemeClr val="tx1"/>
                </a:solidFill>
                <a:latin typeface="Helvetica Neue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07504" y="123478"/>
            <a:ext cx="6890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 sz="6000" dirty="0" smtClean="0">
                <a:solidFill>
                  <a:srgbClr val="88398A"/>
                </a:solidFill>
              </a:rPr>
              <a:t>R-Ladies Global:</a:t>
            </a:r>
            <a:endParaRPr lang="en" sz="6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51520" y="1125793"/>
            <a:ext cx="8496944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500" dirty="0"/>
              <a:t>Today there are 119 chapters and over 27k members around the world.</a:t>
            </a:r>
          </a:p>
          <a:p>
            <a:pPr lvl="0" rtl="0">
              <a:spcBef>
                <a:spcPts val="0"/>
              </a:spcBef>
              <a:buNone/>
            </a:pPr>
            <a:endParaRPr lang="en" sz="2500" dirty="0" smtClean="0"/>
          </a:p>
        </p:txBody>
      </p:sp>
      <p:pic>
        <p:nvPicPr>
          <p:cNvPr id="2050" name="Picture 2" descr="https://pbs.twimg.com/media/DjNU95aUcAEL-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22546"/>
            <a:ext cx="6264696" cy="31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9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553616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88398A"/>
                </a:solidFill>
              </a:rPr>
              <a:t>But how did we get there?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Gabriela de </a:t>
            </a:r>
            <a:r>
              <a:rPr lang="en-US" dirty="0" err="1" smtClean="0"/>
              <a:t>Queiroz</a:t>
            </a:r>
            <a:r>
              <a:rPr lang="en-US" dirty="0" smtClean="0"/>
              <a:t>, Data Scientist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San Francisco, Oct 2012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770 members, 30+ past </a:t>
            </a:r>
            <a:r>
              <a:rPr lang="en-US" dirty="0" err="1" smtClean="0"/>
              <a:t>meetups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London, Jan 2016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694 members, 15 past </a:t>
            </a:r>
            <a:r>
              <a:rPr lang="en-US" dirty="0" err="1" smtClean="0"/>
              <a:t>meetups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47 chapters as of Apr 2017 (including Paris, Melbourne, Istanbul, Tbilisi, Barcelona, Buenos Aires, Taipei, Berlin, and across the US)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hape 164"/>
          <p:cNvSpPr txBox="1">
            <a:spLocks/>
          </p:cNvSpPr>
          <p:nvPr/>
        </p:nvSpPr>
        <p:spPr>
          <a:xfrm>
            <a:off x="683568" y="480399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Set of slides courtesy of R-Ladies Dublin</a:t>
            </a:r>
            <a:endParaRPr lang="en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2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 idx="4294967295"/>
          </p:nvPr>
        </p:nvSpPr>
        <p:spPr>
          <a:xfrm>
            <a:off x="685800" y="190799"/>
            <a:ext cx="77724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88398A"/>
                </a:solidFill>
              </a:rPr>
              <a:t>14%</a:t>
            </a:r>
            <a:endParaRPr lang="en" sz="7200" dirty="0">
              <a:solidFill>
                <a:srgbClr val="88398A"/>
              </a:solidFill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4294967295"/>
          </p:nvPr>
        </p:nvSpPr>
        <p:spPr>
          <a:xfrm>
            <a:off x="685800" y="10303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smtClean="0"/>
              <a:t>R package developers are women</a:t>
            </a:r>
            <a:endParaRPr lang="en" sz="2400" dirty="0"/>
          </a:p>
        </p:txBody>
      </p:sp>
      <p:sp>
        <p:nvSpPr>
          <p:cNvPr id="165" name="Shape 165"/>
          <p:cNvSpPr txBox="1">
            <a:spLocks noGrp="1"/>
          </p:cNvSpPr>
          <p:nvPr>
            <p:ph type="ctrTitle" idx="4294967295"/>
          </p:nvPr>
        </p:nvSpPr>
        <p:spPr>
          <a:xfrm>
            <a:off x="685800" y="2931790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88398A"/>
                </a:solidFill>
              </a:rPr>
              <a:t>41%</a:t>
            </a:r>
            <a:endParaRPr lang="en" sz="7200" dirty="0">
              <a:solidFill>
                <a:srgbClr val="88398A"/>
              </a:solidFill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4294967295"/>
          </p:nvPr>
        </p:nvSpPr>
        <p:spPr>
          <a:xfrm>
            <a:off x="685800" y="3771299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smtClean="0"/>
              <a:t>Scientific/Analytical Occupations (American Community Survey 2014)</a:t>
            </a:r>
            <a:endParaRPr lang="en" sz="2400" dirty="0"/>
          </a:p>
        </p:txBody>
      </p:sp>
      <p:sp>
        <p:nvSpPr>
          <p:cNvPr id="167" name="Shape 167"/>
          <p:cNvSpPr txBox="1">
            <a:spLocks noGrp="1"/>
          </p:cNvSpPr>
          <p:nvPr>
            <p:ph type="ctrTitle" idx="4294967295"/>
          </p:nvPr>
        </p:nvSpPr>
        <p:spPr>
          <a:xfrm>
            <a:off x="685800" y="15981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7200" dirty="0" smtClean="0">
                <a:solidFill>
                  <a:srgbClr val="88398A"/>
                </a:solidFill>
              </a:rPr>
              <a:t>30%</a:t>
            </a:r>
            <a:endParaRPr lang="en" sz="4800" dirty="0">
              <a:solidFill>
                <a:srgbClr val="88398A"/>
              </a:solidFill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4294967295"/>
          </p:nvPr>
        </p:nvSpPr>
        <p:spPr>
          <a:xfrm>
            <a:off x="685800" y="24377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smtClean="0"/>
              <a:t>Female participants at </a:t>
            </a:r>
            <a:r>
              <a:rPr lang="en-US" sz="2400" dirty="0" err="1" smtClean="0"/>
              <a:t>useR</a:t>
            </a:r>
            <a:r>
              <a:rPr lang="en-US" sz="2400" dirty="0" smtClean="0"/>
              <a:t>! 2016</a:t>
            </a:r>
            <a:endParaRPr lang="en" sz="2400" dirty="0"/>
          </a:p>
        </p:txBody>
      </p:sp>
      <p:sp>
        <p:nvSpPr>
          <p:cNvPr id="8" name="Shape 164"/>
          <p:cNvSpPr txBox="1">
            <a:spLocks/>
          </p:cNvSpPr>
          <p:nvPr/>
        </p:nvSpPr>
        <p:spPr>
          <a:xfrm>
            <a:off x="683568" y="480399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spcBef>
                <a:spcPts val="0"/>
              </a:spcBef>
              <a:buFont typeface="Helvetica Neue"/>
              <a:buNone/>
            </a:pPr>
            <a:r>
              <a:rPr lang="en-US" sz="1100" dirty="0" smtClean="0"/>
              <a:t>Data provided by R Women Taskforce http://</a:t>
            </a:r>
            <a:r>
              <a:rPr lang="en-US" sz="1100" dirty="0" err="1" smtClean="0"/>
              <a:t>rpubs.com</a:t>
            </a:r>
            <a:r>
              <a:rPr lang="en-US" sz="1100" dirty="0" smtClean="0"/>
              <a:t>/</a:t>
            </a:r>
            <a:r>
              <a:rPr lang="en-US" sz="1100" dirty="0" err="1" smtClean="0"/>
              <a:t>hturner</a:t>
            </a:r>
            <a:r>
              <a:rPr lang="en-US" sz="1100" dirty="0" smtClean="0"/>
              <a:t>/useR2016</a:t>
            </a:r>
            <a:endParaRPr lang="en" sz="1100" dirty="0"/>
          </a:p>
        </p:txBody>
      </p:sp>
      <p:sp>
        <p:nvSpPr>
          <p:cNvPr id="9" name="Shape 164"/>
          <p:cNvSpPr txBox="1">
            <a:spLocks/>
          </p:cNvSpPr>
          <p:nvPr/>
        </p:nvSpPr>
        <p:spPr>
          <a:xfrm>
            <a:off x="835968" y="480399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Set of slides courtesy of R-Ladies Dublin</a:t>
            </a:r>
            <a:endParaRPr lang="en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96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88398A"/>
                </a:solidFill>
              </a:rPr>
              <a:t>Mission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To improve the participation and experience of women in the R community.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To achieve a proportionate gender representation in the R community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i="1" dirty="0" smtClean="0"/>
              <a:t>To support R enthusiasts who identify as female to help them achieve their programming potential by building a collaborative network of R leaders, mentors, learners and developers to facilitate individual and collective progress worldwide.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  <p:sp>
        <p:nvSpPr>
          <p:cNvPr id="4" name="Shape 164"/>
          <p:cNvSpPr txBox="1">
            <a:spLocks/>
          </p:cNvSpPr>
          <p:nvPr/>
        </p:nvSpPr>
        <p:spPr>
          <a:xfrm>
            <a:off x="683568" y="480399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Set of slides courtesy of R-Ladies Dublin</a:t>
            </a:r>
            <a:endParaRPr lang="en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6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rgbClr val="88398A"/>
                </a:solidFill>
              </a:rPr>
              <a:t>Code of Conduct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92024" y="1586325"/>
            <a:ext cx="6976319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n-US" sz="1600" i="1" dirty="0" smtClean="0"/>
              <a:t>R-Ladies is dedicated to providing a harassment-free experience for everyone. We do not tolerate harassment of participants in any form.</a:t>
            </a:r>
          </a:p>
          <a:p>
            <a:pPr marL="228600" lvl="0" rtl="0">
              <a:spcBef>
                <a:spcPts val="0"/>
              </a:spcBef>
              <a:buNone/>
            </a:pPr>
            <a:endParaRPr lang="en-US" sz="1600" i="1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sz="1600" i="1" dirty="0" smtClean="0"/>
              <a:t>This code of conduct applies to all R-Ladies spaces, both offline and online, including: </a:t>
            </a:r>
            <a:r>
              <a:rPr lang="en-US" sz="1600" i="1" dirty="0" err="1" smtClean="0"/>
              <a:t>meetups</a:t>
            </a:r>
            <a:r>
              <a:rPr lang="en-US" sz="1600" i="1" dirty="0" smtClean="0"/>
              <a:t>, Twitter, Slack, mailing lists. Anyone who violates this code of conduct may be sanctioned or expelled from these spaces at the discretion of the Founding Members (…)</a:t>
            </a:r>
          </a:p>
          <a:p>
            <a:pPr marL="228600" lvl="0" rtl="0">
              <a:spcBef>
                <a:spcPts val="0"/>
              </a:spcBef>
              <a:buNone/>
            </a:pPr>
            <a:endParaRPr lang="en-US" sz="1600" i="1" dirty="0"/>
          </a:p>
          <a:p>
            <a:pPr marL="228600" lvl="0" rtl="0">
              <a:spcBef>
                <a:spcPts val="0"/>
              </a:spcBef>
              <a:buNone/>
            </a:pPr>
            <a:r>
              <a:rPr lang="en-US" sz="1600" i="1" dirty="0" smtClean="0"/>
              <a:t>If you are being harassed by a member/guest/participant of/at R-Ladies, notice that someone else is being harassed, or have any concerns, please contact the Founding Members via </a:t>
            </a:r>
            <a:r>
              <a:rPr lang="en-US" sz="1600" b="1" dirty="0" err="1" smtClean="0">
                <a:solidFill>
                  <a:srgbClr val="88398A"/>
                </a:solidFill>
              </a:rPr>
              <a:t>reporting@rladies.org</a:t>
            </a:r>
            <a:endParaRPr lang="en-US" sz="1600" i="1" dirty="0" smtClean="0">
              <a:solidFill>
                <a:srgbClr val="88398A"/>
              </a:solidFill>
            </a:endParaRPr>
          </a:p>
          <a:p>
            <a:pPr marL="457200" lvl="0" indent="-228600" rtl="0">
              <a:spcBef>
                <a:spcPts val="0"/>
              </a:spcBef>
            </a:pPr>
            <a:endParaRPr lang="en-US" sz="1600" dirty="0"/>
          </a:p>
          <a:p>
            <a:pPr marL="457200" lvl="0" indent="-228600" rtl="0">
              <a:spcBef>
                <a:spcPts val="0"/>
              </a:spcBef>
            </a:pPr>
            <a:endParaRPr lang="en" sz="1600" dirty="0"/>
          </a:p>
        </p:txBody>
      </p:sp>
      <p:sp>
        <p:nvSpPr>
          <p:cNvPr id="4" name="Shape 164"/>
          <p:cNvSpPr txBox="1">
            <a:spLocks/>
          </p:cNvSpPr>
          <p:nvPr/>
        </p:nvSpPr>
        <p:spPr>
          <a:xfrm>
            <a:off x="683568" y="4803998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</a:rPr>
              <a:t>Set of slides courtesy of R-Ladies Dublin</a:t>
            </a:r>
            <a:endParaRPr lang="en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R-Ladies Munich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When | Who | Why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949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Dan</a:t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</a:rPr>
              <a:t>Huang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4" y="1722625"/>
            <a:ext cx="4107076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Originally from </a:t>
            </a:r>
            <a:r>
              <a:rPr lang="en-US" dirty="0" smtClean="0">
                <a:solidFill>
                  <a:schemeClr val="dk1"/>
                </a:solidFill>
              </a:rPr>
              <a:t>China</a:t>
            </a:r>
          </a:p>
          <a:p>
            <a:pPr marL="285750" indent="-285750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</a:pPr>
            <a:endParaRPr lang="en-US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</a:pPr>
            <a:r>
              <a:rPr lang="en-US" dirty="0" smtClean="0">
                <a:solidFill>
                  <a:schemeClr val="dk1"/>
                </a:solidFill>
              </a:rPr>
              <a:t>Studied </a:t>
            </a:r>
            <a:r>
              <a:rPr lang="en-US" dirty="0">
                <a:solidFill>
                  <a:schemeClr val="dk1"/>
                </a:solidFill>
              </a:rPr>
              <a:t>Epidemiology at the LMU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2" name="Picture 1" descr="da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r="1369"/>
          <a:stretch/>
        </p:blipFill>
        <p:spPr>
          <a:xfrm>
            <a:off x="54048" y="7029"/>
            <a:ext cx="4526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</Words>
  <Application>Microsoft Office PowerPoint</Application>
  <PresentationFormat>On-screen Show (16:9)</PresentationFormat>
  <Paragraphs>186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R-Ladies Template</vt:lpstr>
      <vt:lpstr>#7 @  Data Journalism with R intro + slack + Book Club + R4DS-es</vt:lpstr>
      <vt:lpstr>Servus!</vt:lpstr>
      <vt:lpstr>R-Ladies Global:</vt:lpstr>
      <vt:lpstr>But how did we get there?</vt:lpstr>
      <vt:lpstr>14%</vt:lpstr>
      <vt:lpstr>Mission</vt:lpstr>
      <vt:lpstr>Code of Conduct</vt:lpstr>
      <vt:lpstr>2. R-Ladies Munich</vt:lpstr>
      <vt:lpstr>Dan Huang</vt:lpstr>
      <vt:lpstr>Pamela Matías</vt:lpstr>
      <vt:lpstr>Daloha Rodríguez Molina</vt:lpstr>
      <vt:lpstr>We’re Daloha, Dan, &amp; Pam</vt:lpstr>
      <vt:lpstr>PowerPoint Presentation</vt:lpstr>
      <vt:lpstr>PowerPoint Presentation</vt:lpstr>
      <vt:lpstr>Our              workspace</vt:lpstr>
      <vt:lpstr>PowerPoint Presentation</vt:lpstr>
      <vt:lpstr>PowerPoint Presentation</vt:lpstr>
      <vt:lpstr>PowerPoint Presentation</vt:lpstr>
      <vt:lpstr>PowerPoint Presentation</vt:lpstr>
      <vt:lpstr>Katharina Brunner</vt:lpstr>
      <vt:lpstr>Martina Schories</vt:lpstr>
      <vt:lpstr>And now…</vt:lpstr>
      <vt:lpstr>Bis zum   nächsten Mal!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Pam</dc:creator>
  <cp:lastModifiedBy>pamela.matias</cp:lastModifiedBy>
  <cp:revision>123</cp:revision>
  <cp:lastPrinted>2017-06-21T18:04:04Z</cp:lastPrinted>
  <dcterms:modified xsi:type="dcterms:W3CDTF">2018-07-31T14:40:55Z</dcterms:modified>
</cp:coreProperties>
</file>